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4"/>
  </p:notesMasterIdLst>
  <p:sldIdLst>
    <p:sldId id="278" r:id="rId5"/>
    <p:sldId id="294" r:id="rId6"/>
    <p:sldId id="304" r:id="rId7"/>
    <p:sldId id="296" r:id="rId8"/>
    <p:sldId id="302" r:id="rId9"/>
    <p:sldId id="297" r:id="rId10"/>
    <p:sldId id="303" r:id="rId11"/>
    <p:sldId id="307" r:id="rId12"/>
    <p:sldId id="308" r:id="rId13"/>
    <p:sldId id="309" r:id="rId14"/>
    <p:sldId id="295" r:id="rId15"/>
    <p:sldId id="298" r:id="rId16"/>
    <p:sldId id="306" r:id="rId17"/>
    <p:sldId id="299" r:id="rId18"/>
    <p:sldId id="300" r:id="rId19"/>
    <p:sldId id="305" r:id="rId20"/>
    <p:sldId id="310" r:id="rId21"/>
    <p:sldId id="301" r:id="rId22"/>
    <p:sldId id="293" r:id="rId2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4EE0"/>
    <a:srgbClr val="E6F0FE"/>
    <a:srgbClr val="FFEFEF"/>
    <a:srgbClr val="202C8F"/>
    <a:srgbClr val="FDFBF6"/>
    <a:srgbClr val="AAC4E9"/>
    <a:srgbClr val="F5CDCE"/>
    <a:srgbClr val="DF8C8C"/>
    <a:srgbClr val="D4D593"/>
    <a:srgbClr val="CDBE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09" autoAdjust="0"/>
  </p:normalViewPr>
  <p:slideViewPr>
    <p:cSldViewPr snapToGrid="0" snapToObjects="1">
      <p:cViewPr varScale="1">
        <p:scale>
          <a:sx n="63" d="100"/>
          <a:sy n="63" d="100"/>
        </p:scale>
        <p:origin x="804" y="56"/>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426720"/>
            <a:ext cx="5385816" cy="2082800"/>
          </a:xfrm>
        </p:spPr>
        <p:txBody>
          <a:bodyPr/>
          <a:lstStyle/>
          <a:p>
            <a:r>
              <a:rPr lang="en-US" dirty="0"/>
              <a:t>Travel </a:t>
            </a:r>
            <a:br>
              <a:rPr lang="en-US" dirty="0"/>
            </a:br>
            <a:r>
              <a:rPr lang="en-US" dirty="0"/>
              <a:t>&amp;</a:t>
            </a:r>
            <a:br>
              <a:rPr lang="en-US" dirty="0"/>
            </a:br>
            <a:r>
              <a:rPr lang="en-US" dirty="0"/>
              <a:t>Tourism</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1371600" y="2509520"/>
            <a:ext cx="6715760" cy="2082799"/>
          </a:xfrm>
        </p:spPr>
        <p:txBody>
          <a:bodyPr/>
          <a:lstStyle/>
          <a:p>
            <a:r>
              <a:rPr lang="en-US" dirty="0"/>
              <a:t>                                  Group – 9    </a:t>
            </a:r>
          </a:p>
          <a:p>
            <a:r>
              <a:rPr lang="en-US" dirty="0"/>
              <a:t>                                    Priyanshu Gupta</a:t>
            </a:r>
          </a:p>
          <a:p>
            <a:r>
              <a:rPr lang="en-US" dirty="0"/>
              <a:t>                                     Madhav Madhukar</a:t>
            </a:r>
          </a:p>
          <a:p>
            <a:r>
              <a:rPr lang="en-US" dirty="0"/>
              <a:t>                                    Ahana Bose</a:t>
            </a:r>
          </a:p>
          <a:p>
            <a:r>
              <a:rPr lang="en-US" dirty="0"/>
              <a:t>                                  Vishakha</a:t>
            </a:r>
          </a:p>
          <a:p>
            <a:r>
              <a:rPr lang="en-US" dirty="0"/>
              <a:t> </a:t>
            </a:r>
          </a:p>
        </p:txBody>
      </p:sp>
      <p:sp>
        <p:nvSpPr>
          <p:cNvPr id="8" name="TextBox 7">
            <a:extLst>
              <a:ext uri="{FF2B5EF4-FFF2-40B4-BE49-F238E27FC236}">
                <a16:creationId xmlns:a16="http://schemas.microsoft.com/office/drawing/2014/main" id="{B918C616-92FC-598C-A9F8-0E4C621FE263}"/>
              </a:ext>
            </a:extLst>
          </p:cNvPr>
          <p:cNvSpPr txBox="1"/>
          <p:nvPr/>
        </p:nvSpPr>
        <p:spPr>
          <a:xfrm>
            <a:off x="2519680" y="5411450"/>
            <a:ext cx="7467600" cy="1200329"/>
          </a:xfrm>
          <a:prstGeom prst="rect">
            <a:avLst/>
          </a:prstGeom>
          <a:noFill/>
        </p:spPr>
        <p:txBody>
          <a:bodyPr wrap="square" rtlCol="0">
            <a:spAutoFit/>
          </a:bodyPr>
          <a:lstStyle/>
          <a:p>
            <a:r>
              <a:rPr lang="en-IN" sz="3600" dirty="0">
                <a:solidFill>
                  <a:schemeClr val="bg1"/>
                </a:solidFill>
                <a:latin typeface="Algerian" panose="04020705040A02060702" pitchFamily="82" charset="0"/>
              </a:rPr>
              <a:t>                     </a:t>
            </a:r>
            <a:r>
              <a:rPr lang="en-IN" sz="3600" dirty="0" err="1">
                <a:solidFill>
                  <a:schemeClr val="bg1"/>
                </a:solidFill>
                <a:latin typeface="Algerian" panose="04020705040A02060702" pitchFamily="82" charset="0"/>
              </a:rPr>
              <a:t>Mth</a:t>
            </a:r>
            <a:r>
              <a:rPr lang="en-IN" sz="3600" dirty="0">
                <a:solidFill>
                  <a:schemeClr val="bg1"/>
                </a:solidFill>
                <a:latin typeface="Algerian" panose="04020705040A02060702" pitchFamily="82" charset="0"/>
              </a:rPr>
              <a:t> – 208  </a:t>
            </a:r>
          </a:p>
          <a:p>
            <a:r>
              <a:rPr lang="en-IN" sz="3600" dirty="0">
                <a:solidFill>
                  <a:schemeClr val="bg1"/>
                </a:solidFill>
                <a:latin typeface="Algerian" panose="04020705040A02060702" pitchFamily="82" charset="0"/>
              </a:rPr>
              <a:t>            </a:t>
            </a:r>
            <a:r>
              <a:rPr lang="en-IN" sz="3600" dirty="0" err="1">
                <a:solidFill>
                  <a:schemeClr val="bg1"/>
                </a:solidFill>
                <a:latin typeface="Algerian" panose="04020705040A02060702" pitchFamily="82" charset="0"/>
              </a:rPr>
              <a:t>PrOF</a:t>
            </a:r>
            <a:r>
              <a:rPr lang="en-IN" sz="3600" dirty="0">
                <a:solidFill>
                  <a:schemeClr val="bg1"/>
                </a:solidFill>
                <a:latin typeface="Algerian" panose="04020705040A02060702" pitchFamily="82" charset="0"/>
              </a:rPr>
              <a:t>: DOOTIKA VATS</a:t>
            </a:r>
          </a:p>
        </p:txBody>
      </p:sp>
    </p:spTree>
    <p:extLst>
      <p:ext uri="{BB962C8B-B14F-4D97-AF65-F5344CB8AC3E}">
        <p14:creationId xmlns:p14="http://schemas.microsoft.com/office/powerpoint/2010/main" val="2131568492"/>
      </p:ext>
    </p:extLst>
  </p:cSld>
  <p:clrMapOvr>
    <a:masterClrMapping/>
  </p:clrMapOvr>
  <mc:AlternateContent xmlns:mc="http://schemas.openxmlformats.org/markup-compatibility/2006" xmlns:p14="http://schemas.microsoft.com/office/powerpoint/2010/main">
    <mc:Choice Requires="p14">
      <p:transition spd="slow" p14:dur="4400" advTm="2121">
        <p14:honeycomb/>
      </p:transition>
    </mc:Choice>
    <mc:Fallback xmlns="">
      <p:transition spd="slow" advTm="2121">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912B74-1071-FD8B-48C5-9655CFB50FE6}"/>
              </a:ext>
            </a:extLst>
          </p:cNvPr>
          <p:cNvSpPr txBox="1"/>
          <p:nvPr/>
        </p:nvSpPr>
        <p:spPr>
          <a:xfrm>
            <a:off x="1757680" y="751840"/>
            <a:ext cx="9245600" cy="4401205"/>
          </a:xfrm>
          <a:prstGeom prst="rect">
            <a:avLst/>
          </a:prstGeom>
          <a:noFill/>
        </p:spPr>
        <p:txBody>
          <a:bodyPr wrap="square" rtlCol="0">
            <a:spAutoFit/>
          </a:bodyPr>
          <a:lstStyle/>
          <a:p>
            <a:r>
              <a:rPr lang="en-IN" sz="2000" b="1" i="1" dirty="0">
                <a:latin typeface="Calibri" panose="020F0502020204030204" pitchFamily="34" charset="0"/>
                <a:ea typeface="Calibri" panose="020F0502020204030204" pitchFamily="34" charset="0"/>
                <a:cs typeface="Calibri" panose="020F0502020204030204" pitchFamily="34" charset="0"/>
              </a:rPr>
              <a:t>We can say that the top destinations preferred by both domestic and foreign tourists are –</a:t>
            </a:r>
          </a:p>
          <a:p>
            <a:r>
              <a:rPr lang="en-IN" sz="2000" b="1" i="1" dirty="0">
                <a:latin typeface="Calibri" panose="020F0502020204030204" pitchFamily="34" charset="0"/>
                <a:ea typeface="Calibri" panose="020F0502020204030204" pitchFamily="34" charset="0"/>
                <a:cs typeface="Calibri" panose="020F0502020204030204" pitchFamily="34" charset="0"/>
              </a:rPr>
              <a:t>Maharashtra, Tamil Nadu, Uttar Pradesh, Karnataka and Delhi. These states attract a significant majority of foreign and domestic tourists. Investments in infrastructure, hospitality and promotional activities can be concentrated in these regions to enhance the overall tourist experience.</a:t>
            </a:r>
          </a:p>
          <a:p>
            <a:r>
              <a:rPr lang="en-IN" sz="2000" b="1" i="1" dirty="0">
                <a:latin typeface="Calibri" panose="020F0502020204030204" pitchFamily="34" charset="0"/>
                <a:ea typeface="Calibri" panose="020F0502020204030204" pitchFamily="34" charset="0"/>
                <a:cs typeface="Calibri" panose="020F0502020204030204" pitchFamily="34" charset="0"/>
              </a:rPr>
              <a:t>While the top destinations are crucial, it’s also important to diversify marketing strategies to attract tourists to other states. Creating unique and appealing packages, highlighting cultural and natural attractions and promoting offbeat destinations in states like Rajasthan, West Bengal, etc can help increase their popularity among the travellers. I</a:t>
            </a:r>
            <a:r>
              <a:rPr lang="en-US" sz="2000" b="1" i="1" dirty="0" err="1">
                <a:effectLst/>
                <a:latin typeface="Calibri" panose="020F0502020204030204" pitchFamily="34" charset="0"/>
                <a:ea typeface="Calibri" panose="020F0502020204030204" pitchFamily="34" charset="0"/>
                <a:cs typeface="Calibri" panose="020F0502020204030204" pitchFamily="34" charset="0"/>
              </a:rPr>
              <a:t>nvestments</a:t>
            </a:r>
            <a:r>
              <a:rPr lang="en-US" sz="2000" b="1" i="1" dirty="0">
                <a:effectLst/>
                <a:latin typeface="Calibri" panose="020F0502020204030204" pitchFamily="34" charset="0"/>
                <a:ea typeface="Calibri" panose="020F0502020204030204" pitchFamily="34" charset="0"/>
                <a:cs typeface="Calibri" panose="020F0502020204030204" pitchFamily="34" charset="0"/>
              </a:rPr>
              <a:t> in tourism infrastructure, such as hotels, transportation, and recreational facilities, should be made to accommodate the growing number of tourists. Ensuring a seamless and enjoyable travel experience can lead to positive reviews and repeat visits.</a:t>
            </a:r>
            <a:endParaRPr lang="en-IN" sz="2000" b="1" i="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7215079"/>
      </p:ext>
    </p:extLst>
  </p:cSld>
  <p:clrMapOvr>
    <a:masterClrMapping/>
  </p:clrMapOvr>
  <mc:AlternateContent xmlns:mc="http://schemas.openxmlformats.org/markup-compatibility/2006" xmlns:p14="http://schemas.microsoft.com/office/powerpoint/2010/main">
    <mc:Choice Requires="p14">
      <p:transition spd="slow" p14:dur="1500" advTm="2052">
        <p:split orient="vert"/>
      </p:transition>
    </mc:Choice>
    <mc:Fallback xmlns="">
      <p:transition spd="slow" advTm="2052">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F34731E-B53F-C43B-B9FF-E6E93BD2DAB0}"/>
              </a:ext>
            </a:extLst>
          </p:cNvPr>
          <p:cNvSpPr txBox="1"/>
          <p:nvPr/>
        </p:nvSpPr>
        <p:spPr>
          <a:xfrm>
            <a:off x="335280" y="355600"/>
            <a:ext cx="11709400" cy="461665"/>
          </a:xfrm>
          <a:prstGeom prst="rect">
            <a:avLst/>
          </a:prstGeom>
          <a:noFill/>
        </p:spPr>
        <p:txBody>
          <a:bodyPr wrap="square" rtlCol="0">
            <a:spAutoFit/>
          </a:bodyPr>
          <a:lstStyle/>
          <a:p>
            <a:r>
              <a:rPr lang="en-IN" sz="2400" b="1" i="1" dirty="0">
                <a:solidFill>
                  <a:schemeClr val="accent6"/>
                </a:solidFill>
                <a:latin typeface="Comic Sans MS" panose="030F0702030302020204" pitchFamily="66" charset="0"/>
              </a:rPr>
              <a:t>CONTRIBUTION OF TOURISM TO INDIA’S GDP-</a:t>
            </a:r>
          </a:p>
        </p:txBody>
      </p:sp>
      <p:sp>
        <p:nvSpPr>
          <p:cNvPr id="10" name="TextBox 9">
            <a:extLst>
              <a:ext uri="{FF2B5EF4-FFF2-40B4-BE49-F238E27FC236}">
                <a16:creationId xmlns:a16="http://schemas.microsoft.com/office/drawing/2014/main" id="{3EB2A4B8-E18A-22EF-DFA8-C1E085E4C1D9}"/>
              </a:ext>
            </a:extLst>
          </p:cNvPr>
          <p:cNvSpPr txBox="1"/>
          <p:nvPr/>
        </p:nvSpPr>
        <p:spPr>
          <a:xfrm>
            <a:off x="335280" y="1148080"/>
            <a:ext cx="11501120" cy="4524315"/>
          </a:xfrm>
          <a:prstGeom prst="rect">
            <a:avLst/>
          </a:prstGeom>
          <a:noFill/>
        </p:spPr>
        <p:txBody>
          <a:bodyPr wrap="square" rtlCol="0">
            <a:spAutoFit/>
          </a:bodyPr>
          <a:lstStyle/>
          <a:p>
            <a:pPr>
              <a:lnSpc>
                <a:spcPct val="150000"/>
              </a:lnSpc>
            </a:pPr>
            <a:r>
              <a:rPr lang="en-US" sz="2000" b="1" i="1" dirty="0">
                <a:solidFill>
                  <a:srgbClr val="202122"/>
                </a:solidFill>
                <a:latin typeface="Calibri" panose="020F0502020204030204" pitchFamily="34" charset="0"/>
                <a:ea typeface="Calibri" panose="020F0502020204030204" pitchFamily="34" charset="0"/>
                <a:cs typeface="Calibri" panose="020F0502020204030204" pitchFamily="34" charset="0"/>
              </a:rPr>
              <a:t>Travel and tourism is one of India’s largest economic sectors, ranking eighth among the leading countries in terms of direct contribution to GDP. </a:t>
            </a:r>
            <a:r>
              <a:rPr lang="en-US" sz="2000" b="1" i="1"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Tourism in India is 4.6% of the country’s </a:t>
            </a:r>
            <a:r>
              <a:rPr lang="en-US" sz="2000" b="1" i="1" dirty="0">
                <a:solidFill>
                  <a:schemeClr val="tx1"/>
                </a:solidFill>
                <a:latin typeface="Calibri" panose="020F0502020204030204" pitchFamily="34" charset="0"/>
                <a:ea typeface="Calibri" panose="020F0502020204030204" pitchFamily="34" charset="0"/>
                <a:cs typeface="Calibri" panose="020F0502020204030204" pitchFamily="34" charset="0"/>
              </a:rPr>
              <a:t>gross domestic product</a:t>
            </a:r>
            <a:r>
              <a:rPr lang="en-US" sz="2000" b="1" i="1"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(GDP). The </a:t>
            </a:r>
            <a:r>
              <a:rPr lang="en-US" sz="2000" b="1" i="1"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World Travel and Tourism Council</a:t>
            </a:r>
            <a:r>
              <a:rPr lang="en-US" sz="2000" b="1"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2000" b="1" i="1"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calculated that tourism generated ₹13.2 lakh crore (US$170 billion) or 5.8% of </a:t>
            </a:r>
            <a:r>
              <a:rPr lang="en-US" sz="2000" b="1" i="1"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India</a:t>
            </a:r>
            <a:r>
              <a:rPr lang="en-US" sz="2000" b="1"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t>
            </a:r>
            <a:r>
              <a:rPr lang="en-US" sz="2000" b="1" i="1"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GDP and supported 32.1 million jobs in 2021. Even though, these numbers were lower than the pre-pandemic figures; the country's economy witnessed a significant growth in 2021 after the massive downturn during 2020. The sector is predicted to grow at an annual rate of 7.8% to ₹33.8 lakh crore (US$420 billion) by 2031 (7.2% of GDP). Most of the tourism revenue in India comes from domestic tourists. However, India has witnessed an exponential rise in foreign exchange earning since 2000, along with an increased inflow of foreign tourists into the country.</a:t>
            </a:r>
          </a:p>
          <a:p>
            <a:endParaRPr lang="en-IN" dirty="0"/>
          </a:p>
        </p:txBody>
      </p:sp>
    </p:spTree>
    <p:extLst>
      <p:ext uri="{BB962C8B-B14F-4D97-AF65-F5344CB8AC3E}">
        <p14:creationId xmlns:p14="http://schemas.microsoft.com/office/powerpoint/2010/main" val="79375490"/>
      </p:ext>
    </p:extLst>
  </p:cSld>
  <p:clrMapOvr>
    <a:masterClrMapping/>
  </p:clrMapOvr>
  <mc:AlternateContent xmlns:mc="http://schemas.openxmlformats.org/markup-compatibility/2006" xmlns:p14="http://schemas.microsoft.com/office/powerpoint/2010/main">
    <mc:Choice Requires="p14">
      <p:transition spd="slow" p14:dur="1500" advTm="7143">
        <p:split orient="vert"/>
      </p:transition>
    </mc:Choice>
    <mc:Fallback xmlns="">
      <p:transition spd="slow" advTm="7143">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B11CBC-2F7D-1E78-FF27-78502963BBAD}"/>
              </a:ext>
            </a:extLst>
          </p:cNvPr>
          <p:cNvSpPr txBox="1"/>
          <p:nvPr/>
        </p:nvSpPr>
        <p:spPr>
          <a:xfrm>
            <a:off x="213360" y="223520"/>
            <a:ext cx="11907520" cy="461665"/>
          </a:xfrm>
          <a:prstGeom prst="rect">
            <a:avLst/>
          </a:prstGeom>
          <a:noFill/>
        </p:spPr>
        <p:txBody>
          <a:bodyPr wrap="square" rtlCol="0">
            <a:spAutoFit/>
          </a:bodyPr>
          <a:lstStyle/>
          <a:p>
            <a:r>
              <a:rPr lang="en-IN" sz="2400" b="1" i="1" dirty="0">
                <a:solidFill>
                  <a:schemeClr val="accent6"/>
                </a:solidFill>
                <a:latin typeface="Comic Sans MS" panose="030F0702030302020204" pitchFamily="66" charset="0"/>
                <a:ea typeface="Calibri" panose="020F0502020204030204" pitchFamily="34" charset="0"/>
                <a:cs typeface="Calibri" panose="020F0502020204030204" pitchFamily="34" charset="0"/>
              </a:rPr>
              <a:t>CONTRIBUTION OF TOURISM TO GDP-</a:t>
            </a:r>
          </a:p>
        </p:txBody>
      </p:sp>
      <p:pic>
        <p:nvPicPr>
          <p:cNvPr id="6" name="Picture 5">
            <a:extLst>
              <a:ext uri="{FF2B5EF4-FFF2-40B4-BE49-F238E27FC236}">
                <a16:creationId xmlns:a16="http://schemas.microsoft.com/office/drawing/2014/main" id="{2CEE331E-C828-E3C1-D71A-018F43A89B43}"/>
              </a:ext>
            </a:extLst>
          </p:cNvPr>
          <p:cNvPicPr>
            <a:picLocks noChangeAspect="1"/>
          </p:cNvPicPr>
          <p:nvPr/>
        </p:nvPicPr>
        <p:blipFill>
          <a:blip r:embed="rId2"/>
          <a:stretch>
            <a:fillRect/>
          </a:stretch>
        </p:blipFill>
        <p:spPr>
          <a:xfrm>
            <a:off x="844027" y="1016000"/>
            <a:ext cx="10503945" cy="5411123"/>
          </a:xfrm>
          <a:prstGeom prst="rect">
            <a:avLst/>
          </a:prstGeom>
        </p:spPr>
      </p:pic>
    </p:spTree>
    <p:extLst>
      <p:ext uri="{BB962C8B-B14F-4D97-AF65-F5344CB8AC3E}">
        <p14:creationId xmlns:p14="http://schemas.microsoft.com/office/powerpoint/2010/main" val="2960499485"/>
      </p:ext>
    </p:extLst>
  </p:cSld>
  <p:clrMapOvr>
    <a:masterClrMapping/>
  </p:clrMapOvr>
  <mc:AlternateContent xmlns:mc="http://schemas.openxmlformats.org/markup-compatibility/2006" xmlns:p14="http://schemas.microsoft.com/office/powerpoint/2010/main">
    <mc:Choice Requires="p14">
      <p:transition spd="slow" p14:dur="1500" advTm="3513">
        <p:split orient="vert"/>
      </p:transition>
    </mc:Choice>
    <mc:Fallback xmlns="">
      <p:transition spd="slow" advTm="3513">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116424-44D8-50DB-D3E1-070280EB6C4D}"/>
              </a:ext>
            </a:extLst>
          </p:cNvPr>
          <p:cNvSpPr txBox="1"/>
          <p:nvPr/>
        </p:nvSpPr>
        <p:spPr>
          <a:xfrm>
            <a:off x="1148080" y="955040"/>
            <a:ext cx="9621520" cy="4647426"/>
          </a:xfrm>
          <a:prstGeom prst="rect">
            <a:avLst/>
          </a:prstGeom>
          <a:noFill/>
        </p:spPr>
        <p:txBody>
          <a:bodyPr wrap="square" rtlCol="0">
            <a:spAutoFit/>
          </a:bodyPr>
          <a:lstStyle/>
          <a:p>
            <a:r>
              <a:rPr lang="en-IN" sz="2000" b="1" i="1" dirty="0">
                <a:latin typeface="Calibri" panose="020F0502020204030204" pitchFamily="34" charset="0"/>
                <a:ea typeface="Calibri" panose="020F0502020204030204" pitchFamily="34" charset="0"/>
                <a:cs typeface="Calibri" panose="020F0502020204030204" pitchFamily="34" charset="0"/>
              </a:rPr>
              <a:t>Over the years the contribution of tourism to India’s GDP (Gross Domestic Product) has increased significantly indicating positive trend.</a:t>
            </a:r>
          </a:p>
          <a:p>
            <a:r>
              <a:rPr lang="en-IN" sz="2000" b="1" i="1" dirty="0">
                <a:latin typeface="Calibri" panose="020F0502020204030204" pitchFamily="34" charset="0"/>
                <a:ea typeface="Calibri" panose="020F0502020204030204" pitchFamily="34" charset="0"/>
                <a:cs typeface="Calibri" panose="020F0502020204030204" pitchFamily="34" charset="0"/>
              </a:rPr>
              <a:t>Some possible inferences that can be drawn are- </a:t>
            </a:r>
          </a:p>
          <a:p>
            <a:pPr marL="285750" indent="-285750" algn="l">
              <a:buFont typeface="Arial" panose="020B0604020202020204" pitchFamily="34" charset="0"/>
              <a:buChar char="•"/>
            </a:pPr>
            <a:r>
              <a:rPr lang="en-US" sz="2000" b="1" i="1" dirty="0">
                <a:effectLst/>
                <a:latin typeface="Calibri" panose="020F0502020204030204" pitchFamily="34" charset="0"/>
                <a:ea typeface="Calibri" panose="020F0502020204030204" pitchFamily="34" charset="0"/>
                <a:cs typeface="Calibri" panose="020F0502020204030204" pitchFamily="34" charset="0"/>
              </a:rPr>
              <a:t>Economic Growth: </a:t>
            </a:r>
            <a:r>
              <a:rPr lang="en-US" sz="2000" i="1" dirty="0">
                <a:effectLst/>
                <a:latin typeface="Calibri" panose="020F0502020204030204" pitchFamily="34" charset="0"/>
                <a:ea typeface="Calibri" panose="020F0502020204030204" pitchFamily="34" charset="0"/>
                <a:cs typeface="Calibri" panose="020F0502020204030204" pitchFamily="34" charset="0"/>
              </a:rPr>
              <a:t>A rising contribution of tourism to GDP suggests overall economic growth. Tourist spending on accommodation, food, transportation, and activities boosts various sectors of the economy, leading to increased GDP.</a:t>
            </a:r>
          </a:p>
          <a:p>
            <a:pPr marL="285750" indent="-285750" algn="l">
              <a:buFont typeface="Arial" panose="020B0604020202020204" pitchFamily="34" charset="0"/>
              <a:buChar char="•"/>
            </a:pPr>
            <a:r>
              <a:rPr lang="en-US" sz="2000" b="1" i="1" dirty="0">
                <a:effectLst/>
                <a:latin typeface="Calibri" panose="020F0502020204030204" pitchFamily="34" charset="0"/>
                <a:ea typeface="Calibri" panose="020F0502020204030204" pitchFamily="34" charset="0"/>
                <a:cs typeface="Calibri" panose="020F0502020204030204" pitchFamily="34" charset="0"/>
              </a:rPr>
              <a:t>Employment Opportunities: </a:t>
            </a:r>
            <a:r>
              <a:rPr lang="en-US" sz="2000" i="1" dirty="0">
                <a:effectLst/>
                <a:latin typeface="Calibri" panose="020F0502020204030204" pitchFamily="34" charset="0"/>
                <a:ea typeface="Calibri" panose="020F0502020204030204" pitchFamily="34" charset="0"/>
                <a:cs typeface="Calibri" panose="020F0502020204030204" pitchFamily="34" charset="0"/>
              </a:rPr>
              <a:t>The growth in tourism often leads to the creation of jobs in various industries such as hospitality, travel, entertainment, and local handicrafts. This, in turn, reduces unemployment rates and improves the standard of living for people.</a:t>
            </a:r>
          </a:p>
          <a:p>
            <a:pPr marL="285750" indent="-285750" algn="l">
              <a:buFont typeface="Arial" panose="020B0604020202020204" pitchFamily="34" charset="0"/>
              <a:buChar char="•"/>
            </a:pPr>
            <a:r>
              <a:rPr lang="en-US" sz="2000" b="1" i="1" dirty="0">
                <a:effectLst/>
                <a:latin typeface="Söhne"/>
              </a:rPr>
              <a:t>Entrepreneurship and Small Businesses: </a:t>
            </a:r>
            <a:r>
              <a:rPr lang="en-US" sz="2000" i="1" dirty="0">
                <a:effectLst/>
                <a:latin typeface="Calibri" panose="020F0502020204030204" pitchFamily="34" charset="0"/>
                <a:ea typeface="Calibri" panose="020F0502020204030204" pitchFamily="34" charset="0"/>
                <a:cs typeface="Calibri" panose="020F0502020204030204" pitchFamily="34" charset="0"/>
              </a:rPr>
              <a:t>Tourism encourages entrepreneurship, especially in the form of small businesses such as local tours, souvenir shops, and restaurants. These small businesses contribute significantly to the local economy and employment rates.</a:t>
            </a:r>
          </a:p>
          <a:p>
            <a:pPr marL="285750" indent="-285750">
              <a:buFont typeface="Arial" panose="020B0604020202020204" pitchFamily="34" charset="0"/>
              <a:buChar char="•"/>
            </a:pPr>
            <a:endParaRPr lang="en-IN" dirty="0">
              <a:latin typeface="Calibri" panose="020F0502020204030204" pitchFamily="34" charset="0"/>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927351882"/>
      </p:ext>
    </p:extLst>
  </p:cSld>
  <p:clrMapOvr>
    <a:masterClrMapping/>
  </p:clrMapOvr>
  <mc:AlternateContent xmlns:mc="http://schemas.openxmlformats.org/markup-compatibility/2006" xmlns:p14="http://schemas.microsoft.com/office/powerpoint/2010/main">
    <mc:Choice Requires="p14">
      <p:transition spd="slow" p14:dur="1500" advTm="2018">
        <p:split orient="vert"/>
      </p:transition>
    </mc:Choice>
    <mc:Fallback xmlns="">
      <p:transition spd="slow" advTm="2018">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128A73-93DE-1C81-CF67-7249376FB29F}"/>
              </a:ext>
            </a:extLst>
          </p:cNvPr>
          <p:cNvSpPr>
            <a:spLocks noGrp="1"/>
          </p:cNvSpPr>
          <p:nvPr>
            <p:ph type="ftr" sz="quarter" idx="11"/>
          </p:nvPr>
        </p:nvSpPr>
        <p:spPr>
          <a:xfrm>
            <a:off x="172720" y="274320"/>
            <a:ext cx="11765280" cy="457200"/>
          </a:xfrm>
        </p:spPr>
        <p:txBody>
          <a:bodyPr/>
          <a:lstStyle/>
          <a:p>
            <a:r>
              <a:rPr lang="en-US" sz="2400" b="1" i="1" dirty="0">
                <a:latin typeface="Comic Sans MS" panose="030F0702030302020204" pitchFamily="66" charset="0"/>
              </a:rPr>
              <a:t>GENDER-WISE DISTRIBUTTION OF TOURISTS-</a:t>
            </a:r>
          </a:p>
        </p:txBody>
      </p:sp>
      <p:pic>
        <p:nvPicPr>
          <p:cNvPr id="5" name="Picture 4">
            <a:extLst>
              <a:ext uri="{FF2B5EF4-FFF2-40B4-BE49-F238E27FC236}">
                <a16:creationId xmlns:a16="http://schemas.microsoft.com/office/drawing/2014/main" id="{5E80999F-00D3-D521-CD7E-A41A548E5FB8}"/>
              </a:ext>
            </a:extLst>
          </p:cNvPr>
          <p:cNvPicPr>
            <a:picLocks noChangeAspect="1"/>
          </p:cNvPicPr>
          <p:nvPr/>
        </p:nvPicPr>
        <p:blipFill>
          <a:blip r:embed="rId2"/>
          <a:stretch>
            <a:fillRect/>
          </a:stretch>
        </p:blipFill>
        <p:spPr>
          <a:xfrm>
            <a:off x="843280" y="1079197"/>
            <a:ext cx="10271760" cy="5280327"/>
          </a:xfrm>
          <a:prstGeom prst="rect">
            <a:avLst/>
          </a:prstGeom>
        </p:spPr>
      </p:pic>
    </p:spTree>
    <p:extLst>
      <p:ext uri="{BB962C8B-B14F-4D97-AF65-F5344CB8AC3E}">
        <p14:creationId xmlns:p14="http://schemas.microsoft.com/office/powerpoint/2010/main" val="2252077440"/>
      </p:ext>
    </p:extLst>
  </p:cSld>
  <p:clrMapOvr>
    <a:masterClrMapping/>
  </p:clrMapOvr>
  <mc:AlternateContent xmlns:mc="http://schemas.openxmlformats.org/markup-compatibility/2006" xmlns:p14="http://schemas.microsoft.com/office/powerpoint/2010/main">
    <mc:Choice Requires="p14">
      <p:transition spd="slow" p14:dur="1500" advTm="986">
        <p:split orient="vert"/>
      </p:transition>
    </mc:Choice>
    <mc:Fallback xmlns="">
      <p:transition spd="slow" advTm="986">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F53CA0-ED4B-3B8B-3381-C7AFCB7ED81D}"/>
              </a:ext>
            </a:extLst>
          </p:cNvPr>
          <p:cNvPicPr>
            <a:picLocks noChangeAspect="1"/>
          </p:cNvPicPr>
          <p:nvPr/>
        </p:nvPicPr>
        <p:blipFill>
          <a:blip r:embed="rId2"/>
          <a:stretch>
            <a:fillRect/>
          </a:stretch>
        </p:blipFill>
        <p:spPr>
          <a:xfrm>
            <a:off x="924560" y="606869"/>
            <a:ext cx="10525760" cy="5378006"/>
          </a:xfrm>
          <a:prstGeom prst="rect">
            <a:avLst/>
          </a:prstGeom>
        </p:spPr>
      </p:pic>
    </p:spTree>
    <p:extLst>
      <p:ext uri="{BB962C8B-B14F-4D97-AF65-F5344CB8AC3E}">
        <p14:creationId xmlns:p14="http://schemas.microsoft.com/office/powerpoint/2010/main" val="1634919050"/>
      </p:ext>
    </p:extLst>
  </p:cSld>
  <p:clrMapOvr>
    <a:masterClrMapping/>
  </p:clrMapOvr>
  <mc:AlternateContent xmlns:mc="http://schemas.openxmlformats.org/markup-compatibility/2006" xmlns:p14="http://schemas.microsoft.com/office/powerpoint/2010/main">
    <mc:Choice Requires="p14">
      <p:transition spd="slow" p14:dur="1500" advTm="717">
        <p:split orient="vert"/>
      </p:transition>
    </mc:Choice>
    <mc:Fallback xmlns="">
      <p:transition spd="slow" advTm="717">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2603A7-1FAE-4303-998F-D86F0B4BB0AD}"/>
              </a:ext>
            </a:extLst>
          </p:cNvPr>
          <p:cNvSpPr txBox="1"/>
          <p:nvPr/>
        </p:nvSpPr>
        <p:spPr>
          <a:xfrm>
            <a:off x="1188720" y="894080"/>
            <a:ext cx="9773920" cy="5632311"/>
          </a:xfrm>
          <a:prstGeom prst="rect">
            <a:avLst/>
          </a:prstGeom>
          <a:noFill/>
        </p:spPr>
        <p:txBody>
          <a:bodyPr wrap="square" rtlCol="0">
            <a:spAutoFit/>
          </a:bodyPr>
          <a:lstStyle/>
          <a:p>
            <a:r>
              <a:rPr lang="en-IN" sz="2000" b="1" i="1" dirty="0">
                <a:latin typeface="Calibri" panose="020F0502020204030204" pitchFamily="34" charset="0"/>
                <a:ea typeface="Calibri" panose="020F0502020204030204" pitchFamily="34" charset="0"/>
                <a:cs typeface="Calibri" panose="020F0502020204030204" pitchFamily="34" charset="0"/>
              </a:rPr>
              <a:t>We can see from the sidewise </a:t>
            </a:r>
            <a:r>
              <a:rPr lang="en-IN" sz="2000" b="1" i="1" dirty="0" err="1">
                <a:latin typeface="Calibri" panose="020F0502020204030204" pitchFamily="34" charset="0"/>
                <a:ea typeface="Calibri" panose="020F0502020204030204" pitchFamily="34" charset="0"/>
                <a:cs typeface="Calibri" panose="020F0502020204030204" pitchFamily="34" charset="0"/>
              </a:rPr>
              <a:t>barplot</a:t>
            </a:r>
            <a:r>
              <a:rPr lang="en-IN" sz="2000" b="1" i="1" dirty="0">
                <a:latin typeface="Calibri" panose="020F0502020204030204" pitchFamily="34" charset="0"/>
                <a:ea typeface="Calibri" panose="020F0502020204030204" pitchFamily="34" charset="0"/>
                <a:cs typeface="Calibri" panose="020F0502020204030204" pitchFamily="34" charset="0"/>
              </a:rPr>
              <a:t> of  male and female tourists that the number of males and females arriving in India from different countries has been almost constant from 2014-2020.</a:t>
            </a:r>
          </a:p>
          <a:p>
            <a:r>
              <a:rPr lang="en-US" sz="2000" b="1" i="1" dirty="0">
                <a:effectLst/>
                <a:latin typeface="Calibri" panose="020F0502020204030204" pitchFamily="34" charset="0"/>
                <a:ea typeface="Calibri" panose="020F0502020204030204" pitchFamily="34" charset="0"/>
                <a:cs typeface="Calibri" panose="020F0502020204030204" pitchFamily="34" charset="0"/>
              </a:rPr>
              <a:t>The stability in the number of tourists indicates that the tourism industry in India is resilient to external shocks and economic fluctuations. Despite global events or economic uncertainties, the flow of tourists remains steady, showcasing the stability of the tourism sector. A consistent number of male and female tourists suggests that India's attractions appeal to a diverse range of travelers. The country likely offers a variety of experiences, cultural attractions, historical sites, natural beauty, and other factors that are attractive to both genders.</a:t>
            </a:r>
          </a:p>
          <a:p>
            <a:r>
              <a:rPr lang="en-US" sz="2000" b="1" i="1" dirty="0">
                <a:latin typeface="Calibri" panose="020F0502020204030204" pitchFamily="34" charset="0"/>
                <a:ea typeface="Calibri" panose="020F0502020204030204" pitchFamily="34" charset="0"/>
                <a:cs typeface="Calibri" panose="020F0502020204030204" pitchFamily="34" charset="0"/>
              </a:rPr>
              <a:t>The difference between male and female tourists’ plot shows previously there was a huge difference between the number of male and female tourists and over the years the difference has decreased. </a:t>
            </a:r>
            <a:r>
              <a:rPr lang="en-US" sz="2000" b="1" i="1" dirty="0">
                <a:effectLst/>
                <a:latin typeface="Calibri" panose="020F0502020204030204" pitchFamily="34" charset="0"/>
                <a:ea typeface="Calibri" panose="020F0502020204030204" pitchFamily="34" charset="0"/>
                <a:cs typeface="Calibri" panose="020F0502020204030204" pitchFamily="34" charset="0"/>
              </a:rPr>
              <a:t>One positive interpretation could be that there is an improvement in gender equality, and more females are now traveling to India, potentially for work, education, or other opportunities. This could indicate a positive shift towards gender balance in various fields and activities.. </a:t>
            </a:r>
          </a:p>
          <a:p>
            <a:endParaRPr lang="en-US" sz="2000" b="1" i="1" dirty="0">
              <a:latin typeface="Calibri" panose="020F0502020204030204" pitchFamily="34" charset="0"/>
              <a:ea typeface="Calibri" panose="020F0502020204030204" pitchFamily="34" charset="0"/>
              <a:cs typeface="Calibri" panose="020F0502020204030204" pitchFamily="34" charset="0"/>
            </a:endParaRPr>
          </a:p>
          <a:p>
            <a:endParaRPr lang="en-IN" sz="2000" b="1" i="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80324436"/>
      </p:ext>
    </p:extLst>
  </p:cSld>
  <p:clrMapOvr>
    <a:masterClrMapping/>
  </p:clrMapOvr>
  <mc:AlternateContent xmlns:mc="http://schemas.openxmlformats.org/markup-compatibility/2006" xmlns:p14="http://schemas.microsoft.com/office/powerpoint/2010/main">
    <mc:Choice Requires="p14">
      <p:transition spd="slow" p14:dur="1500" advTm="2302">
        <p:split orient="vert"/>
      </p:transition>
    </mc:Choice>
    <mc:Fallback xmlns="">
      <p:transition spd="slow" advTm="2302">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3-11-09 at 01.33.42_edce9e9e">
            <a:hlinkClick r:id="" action="ppaction://media"/>
            <a:extLst>
              <a:ext uri="{FF2B5EF4-FFF2-40B4-BE49-F238E27FC236}">
                <a16:creationId xmlns:a16="http://schemas.microsoft.com/office/drawing/2014/main" id="{1290C2FC-D4D1-7D12-99EF-2FEFE7C1959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987" y="243840"/>
            <a:ext cx="12074013" cy="6614160"/>
          </a:xfrm>
          <a:prstGeom prst="rect">
            <a:avLst/>
          </a:prstGeom>
        </p:spPr>
      </p:pic>
    </p:spTree>
    <p:extLst>
      <p:ext uri="{BB962C8B-B14F-4D97-AF65-F5344CB8AC3E}">
        <p14:creationId xmlns:p14="http://schemas.microsoft.com/office/powerpoint/2010/main" val="42570084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6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776A2D7-CD87-6A24-53F0-F51A0A112D80}"/>
              </a:ext>
            </a:extLst>
          </p:cNvPr>
          <p:cNvSpPr>
            <a:spLocks noGrp="1"/>
          </p:cNvSpPr>
          <p:nvPr>
            <p:ph type="ftr" sz="quarter" idx="11"/>
          </p:nvPr>
        </p:nvSpPr>
        <p:spPr>
          <a:xfrm>
            <a:off x="233680" y="314960"/>
            <a:ext cx="11775440" cy="863600"/>
          </a:xfrm>
        </p:spPr>
        <p:txBody>
          <a:bodyPr/>
          <a:lstStyle/>
          <a:p>
            <a:r>
              <a:rPr lang="en-US" sz="2400" b="1" i="1" dirty="0">
                <a:latin typeface="Comic Sans MS" panose="030F0702030302020204" pitchFamily="66" charset="0"/>
              </a:rPr>
              <a:t>DATA SOURCES-</a:t>
            </a:r>
          </a:p>
        </p:txBody>
      </p:sp>
      <p:sp>
        <p:nvSpPr>
          <p:cNvPr id="3" name="TextBox 2">
            <a:extLst>
              <a:ext uri="{FF2B5EF4-FFF2-40B4-BE49-F238E27FC236}">
                <a16:creationId xmlns:a16="http://schemas.microsoft.com/office/drawing/2014/main" id="{AA3A40BF-432F-12D5-E760-3084C31DB73C}"/>
              </a:ext>
            </a:extLst>
          </p:cNvPr>
          <p:cNvSpPr txBox="1"/>
          <p:nvPr/>
        </p:nvSpPr>
        <p:spPr>
          <a:xfrm>
            <a:off x="4775200" y="1950720"/>
            <a:ext cx="4480560" cy="3416320"/>
          </a:xfrm>
          <a:prstGeom prst="rect">
            <a:avLst/>
          </a:prstGeom>
          <a:noFill/>
        </p:spPr>
        <p:txBody>
          <a:bodyPr wrap="square" rtlCol="0">
            <a:spAutoFit/>
          </a:bodyPr>
          <a:lstStyle/>
          <a:p>
            <a:pPr marL="342900" indent="-342900">
              <a:buFont typeface="Arial" panose="020B0604020202020204" pitchFamily="34" charset="0"/>
              <a:buChar char="•"/>
            </a:pPr>
            <a:r>
              <a:rPr lang="en-IN" sz="2400" b="1" i="1" dirty="0">
                <a:solidFill>
                  <a:srgbClr val="7030A0"/>
                </a:solidFill>
                <a:latin typeface="Cambria" panose="02040503050406030204" pitchFamily="18" charset="0"/>
                <a:ea typeface="Cambria" panose="02040503050406030204" pitchFamily="18" charset="0"/>
              </a:rPr>
              <a:t>Wikipedia</a:t>
            </a:r>
          </a:p>
          <a:p>
            <a:endParaRPr lang="en-IN" sz="2400" b="1" i="1" dirty="0">
              <a:solidFill>
                <a:srgbClr val="7030A0"/>
              </a:solidFill>
              <a:latin typeface="Cambria" panose="02040503050406030204" pitchFamily="18" charset="0"/>
              <a:ea typeface="Cambria" panose="02040503050406030204" pitchFamily="18" charset="0"/>
            </a:endParaRPr>
          </a:p>
          <a:p>
            <a:endParaRPr lang="en-IN" sz="2400" b="1" i="1" dirty="0">
              <a:solidFill>
                <a:srgbClr val="7030A0"/>
              </a:solidFill>
              <a:latin typeface="Cambria" panose="02040503050406030204" pitchFamily="18" charset="0"/>
              <a:ea typeface="Cambria" panose="02040503050406030204" pitchFamily="18" charset="0"/>
            </a:endParaRPr>
          </a:p>
          <a:p>
            <a:endParaRPr lang="en-IN" sz="2400" b="1" i="1" dirty="0">
              <a:solidFill>
                <a:srgbClr val="7030A0"/>
              </a:solidFill>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IN" sz="2400" b="1" i="1" dirty="0">
                <a:solidFill>
                  <a:srgbClr val="7030A0"/>
                </a:solidFill>
                <a:latin typeface="Cambria" panose="02040503050406030204" pitchFamily="18" charset="0"/>
                <a:ea typeface="Cambria" panose="02040503050406030204" pitchFamily="18" charset="0"/>
              </a:rPr>
              <a:t>Kaggle</a:t>
            </a:r>
          </a:p>
          <a:p>
            <a:pPr marL="342900" indent="-342900">
              <a:buFont typeface="Arial" panose="020B0604020202020204" pitchFamily="34" charset="0"/>
              <a:buChar char="•"/>
            </a:pPr>
            <a:endParaRPr lang="en-IN" sz="2400" b="1" i="1" dirty="0">
              <a:solidFill>
                <a:srgbClr val="7030A0"/>
              </a:solidFill>
              <a:latin typeface="Cambria" panose="02040503050406030204" pitchFamily="18" charset="0"/>
              <a:ea typeface="Cambria" panose="02040503050406030204" pitchFamily="18" charset="0"/>
            </a:endParaRPr>
          </a:p>
          <a:p>
            <a:endParaRPr lang="en-IN" sz="2400" b="1" i="1" dirty="0">
              <a:solidFill>
                <a:srgbClr val="7030A0"/>
              </a:solidFill>
              <a:latin typeface="Cambria" panose="02040503050406030204" pitchFamily="18" charset="0"/>
              <a:ea typeface="Cambria" panose="02040503050406030204" pitchFamily="18" charset="0"/>
            </a:endParaRPr>
          </a:p>
          <a:p>
            <a:endParaRPr lang="en-IN" sz="2400" b="1" i="1" dirty="0">
              <a:solidFill>
                <a:srgbClr val="7030A0"/>
              </a:solidFill>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IN" sz="2400" b="1" i="1" dirty="0">
                <a:solidFill>
                  <a:srgbClr val="7030A0"/>
                </a:solidFill>
                <a:latin typeface="Cambria" panose="02040503050406030204" pitchFamily="18" charset="0"/>
                <a:ea typeface="Cambria" panose="02040503050406030204" pitchFamily="18" charset="0"/>
              </a:rPr>
              <a:t>Statista</a:t>
            </a:r>
          </a:p>
        </p:txBody>
      </p:sp>
    </p:spTree>
    <p:extLst>
      <p:ext uri="{BB962C8B-B14F-4D97-AF65-F5344CB8AC3E}">
        <p14:creationId xmlns:p14="http://schemas.microsoft.com/office/powerpoint/2010/main" val="1022034647"/>
      </p:ext>
    </p:extLst>
  </p:cSld>
  <p:clrMapOvr>
    <a:masterClrMapping/>
  </p:clrMapOvr>
  <p:transition spd="slow" advTm="1693">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527048" y="2326640"/>
            <a:ext cx="4169664" cy="1778000"/>
          </a:xfrm>
        </p:spPr>
        <p:txBody>
          <a:bodyPr/>
          <a:lstStyle/>
          <a:p>
            <a:r>
              <a:rPr lang="en-US" dirty="0"/>
              <a:t>THANK YOU</a:t>
            </a:r>
          </a:p>
        </p:txBody>
      </p:sp>
    </p:spTree>
    <p:extLst>
      <p:ext uri="{BB962C8B-B14F-4D97-AF65-F5344CB8AC3E}">
        <p14:creationId xmlns:p14="http://schemas.microsoft.com/office/powerpoint/2010/main" val="1003962426"/>
      </p:ext>
    </p:extLst>
  </p:cSld>
  <p:clrMapOvr>
    <a:masterClrMapping/>
  </p:clrMapOvr>
  <p:transition spd="slow" advTm="1300">
    <p:push dir="u"/>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CC564-6725-91B5-A887-2A0749B69268}"/>
              </a:ext>
            </a:extLst>
          </p:cNvPr>
          <p:cNvSpPr>
            <a:spLocks noGrp="1"/>
          </p:cNvSpPr>
          <p:nvPr>
            <p:ph type="title"/>
          </p:nvPr>
        </p:nvSpPr>
        <p:spPr>
          <a:xfrm>
            <a:off x="193040" y="426720"/>
            <a:ext cx="11694160" cy="802640"/>
          </a:xfrm>
        </p:spPr>
        <p:txBody>
          <a:bodyPr/>
          <a:lstStyle/>
          <a:p>
            <a:r>
              <a:rPr lang="en-IN" sz="2400" i="1" dirty="0">
                <a:latin typeface="Comic Sans MS" panose="030F0702030302020204" pitchFamily="66" charset="0"/>
              </a:rPr>
              <a:t>UNRAVELING THE SIGNIFICANCE OF CHOOSING TRAVEL &amp; TOURISM AS OUR PROJECT FOCUS- </a:t>
            </a:r>
          </a:p>
        </p:txBody>
      </p:sp>
      <p:sp>
        <p:nvSpPr>
          <p:cNvPr id="3" name="Content Placeholder 2">
            <a:extLst>
              <a:ext uri="{FF2B5EF4-FFF2-40B4-BE49-F238E27FC236}">
                <a16:creationId xmlns:a16="http://schemas.microsoft.com/office/drawing/2014/main" id="{FE5383DB-8F40-0484-9B5C-0762E42AD338}"/>
              </a:ext>
            </a:extLst>
          </p:cNvPr>
          <p:cNvSpPr>
            <a:spLocks noGrp="1"/>
          </p:cNvSpPr>
          <p:nvPr>
            <p:ph idx="1"/>
          </p:nvPr>
        </p:nvSpPr>
        <p:spPr>
          <a:xfrm>
            <a:off x="304800" y="1442720"/>
            <a:ext cx="11694160" cy="4988560"/>
          </a:xfrm>
          <a:solidFill>
            <a:srgbClr val="FFEFEF">
              <a:alpha val="0"/>
            </a:srgbClr>
          </a:solidFill>
        </p:spPr>
        <p:txBody>
          <a:bodyPr/>
          <a:lstStyle/>
          <a:p>
            <a:r>
              <a:rPr lang="en-US" sz="1800" b="1"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Travel and tourism are essential components of the global economy. Analyzing data in this sector can lead to valuable insights with practical applications. For example, businesses can use statistical analysis to optimize pricing strategies, improve customer satisfaction, or enhance operational efficiency.</a:t>
            </a:r>
            <a:r>
              <a:rPr lang="en-US" sz="1800" b="1" i="1" dirty="0">
                <a:solidFill>
                  <a:srgbClr val="202122"/>
                </a:solidFill>
                <a:effectLst/>
                <a:latin typeface="Arial" panose="020B0604020202020204" pitchFamily="34" charset="0"/>
              </a:rPr>
              <a:t> </a:t>
            </a:r>
          </a:p>
          <a:p>
            <a:r>
              <a:rPr lang="en-US" sz="1800" b="1"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Tourism is a major contributor to India's GDP, providing substantial revenue and employment opportunities </a:t>
            </a:r>
            <a:r>
              <a:rPr lang="en-US" sz="1800" b="1" i="1" dirty="0">
                <a:solidFill>
                  <a:schemeClr val="tx1"/>
                </a:solidFill>
                <a:effectLst/>
                <a:latin typeface="Söhne"/>
              </a:rPr>
              <a:t>providing jobs directly and indirectly in sectors like hospitality, travel agencies, tour operations, and related services.</a:t>
            </a:r>
            <a:r>
              <a:rPr lang="en-US" sz="1400" b="0" i="0" dirty="0">
                <a:solidFill>
                  <a:srgbClr val="D1D5DB"/>
                </a:solidFill>
                <a:effectLst/>
                <a:latin typeface="Söhne"/>
              </a:rPr>
              <a:t> </a:t>
            </a:r>
            <a:r>
              <a:rPr lang="en-US" sz="1800" b="1"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India's tourism industry has been steadily growing, with increasing numbers of domestic and international tourists. As disposable incomes rise and travel becomes more accessible to a larger population, the demand for tourism-related services is likely to continue growing. India is a diverse country with rich cultural heritage, historical landmarks, natural beauty, and vibrant cities. Companies can capitalize on this diversity by offering various tourism-related services, catering to different preferences and interests of tourists. Investments in infrastructure, such as hotels, resorts, transportation, and entertainment facilities, can enhance the overall tourism experience. Companies involved in infrastructure development can also find ample opportunities in the growing Indian tourism market.</a:t>
            </a:r>
            <a:endParaRPr lang="en-IN" sz="1800" b="1" i="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4645866"/>
      </p:ext>
    </p:extLst>
  </p:cSld>
  <p:clrMapOvr>
    <a:masterClrMapping/>
  </p:clrMapOvr>
  <mc:AlternateContent xmlns:mc="http://schemas.openxmlformats.org/markup-compatibility/2006" xmlns:p14="http://schemas.microsoft.com/office/powerpoint/2010/main">
    <mc:Choice Requires="p14">
      <p:transition spd="slow" p14:dur="1500" advTm="8711">
        <p:split orient="vert"/>
      </p:transition>
    </mc:Choice>
    <mc:Fallback xmlns="">
      <p:transition spd="slow" advTm="8711">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E362AB3-1773-ED3D-37EB-CA1D2536E9C3}"/>
              </a:ext>
            </a:extLst>
          </p:cNvPr>
          <p:cNvSpPr txBox="1"/>
          <p:nvPr/>
        </p:nvSpPr>
        <p:spPr>
          <a:xfrm>
            <a:off x="1148080" y="-162560"/>
            <a:ext cx="11379200" cy="2646878"/>
          </a:xfrm>
          <a:prstGeom prst="rect">
            <a:avLst/>
          </a:prstGeom>
          <a:noFill/>
        </p:spPr>
        <p:txBody>
          <a:bodyPr wrap="square" rtlCol="0">
            <a:spAutoFit/>
          </a:bodyPr>
          <a:lstStyle/>
          <a:p>
            <a:endParaRPr lang="en-IN" dirty="0"/>
          </a:p>
          <a:p>
            <a:endParaRPr lang="en-IN" dirty="0"/>
          </a:p>
          <a:p>
            <a:endParaRPr lang="en-IN" dirty="0"/>
          </a:p>
          <a:p>
            <a:endParaRPr lang="en-IN" dirty="0"/>
          </a:p>
          <a:p>
            <a:endParaRPr lang="en-IN" dirty="0"/>
          </a:p>
          <a:p>
            <a:endParaRPr lang="en-IN" dirty="0"/>
          </a:p>
          <a:p>
            <a:endParaRPr lang="en-IN" dirty="0"/>
          </a:p>
          <a:p>
            <a:r>
              <a:rPr lang="en-IN" dirty="0"/>
              <a:t>                         </a:t>
            </a:r>
            <a:r>
              <a:rPr lang="en-IN" dirty="0">
                <a:solidFill>
                  <a:srgbClr val="7030A0"/>
                </a:solidFill>
              </a:rPr>
              <a:t>    </a:t>
            </a:r>
            <a:r>
              <a:rPr lang="en-IN" sz="4000" b="1" i="1" dirty="0">
                <a:solidFill>
                  <a:srgbClr val="7030A0"/>
                </a:solidFill>
                <a:latin typeface="Comic Sans MS" panose="030F0702030302020204" pitchFamily="66" charset="0"/>
              </a:rPr>
              <a:t>PROBLEM STATEMENT</a:t>
            </a:r>
            <a:endParaRPr lang="en-IN" sz="4000" b="1" i="1" dirty="0">
              <a:latin typeface="Comic Sans MS" panose="030F0702030302020204" pitchFamily="66" charset="0"/>
            </a:endParaRPr>
          </a:p>
        </p:txBody>
      </p:sp>
      <p:sp>
        <p:nvSpPr>
          <p:cNvPr id="8" name="TextBox 7">
            <a:extLst>
              <a:ext uri="{FF2B5EF4-FFF2-40B4-BE49-F238E27FC236}">
                <a16:creationId xmlns:a16="http://schemas.microsoft.com/office/drawing/2014/main" id="{405751BF-E8E0-E4A9-0B19-330596B7C7D7}"/>
              </a:ext>
            </a:extLst>
          </p:cNvPr>
          <p:cNvSpPr txBox="1"/>
          <p:nvPr/>
        </p:nvSpPr>
        <p:spPr>
          <a:xfrm>
            <a:off x="1076960" y="2987040"/>
            <a:ext cx="10038080" cy="2246769"/>
          </a:xfrm>
          <a:prstGeom prst="rect">
            <a:avLst/>
          </a:prstGeom>
          <a:noFill/>
        </p:spPr>
        <p:txBody>
          <a:bodyPr wrap="square" rtlCol="0">
            <a:spAutoFit/>
          </a:bodyPr>
          <a:lstStyle/>
          <a:p>
            <a:r>
              <a:rPr lang="en-IN" sz="2000" b="1" dirty="0" err="1">
                <a:solidFill>
                  <a:srgbClr val="204EE0"/>
                </a:solidFill>
                <a:latin typeface="Calibri" panose="020F0502020204030204" pitchFamily="34" charset="0"/>
                <a:ea typeface="Calibri" panose="020F0502020204030204" pitchFamily="34" charset="0"/>
                <a:cs typeface="Calibri" panose="020F0502020204030204" pitchFamily="34" charset="0"/>
              </a:rPr>
              <a:t>Dr.</a:t>
            </a:r>
            <a:r>
              <a:rPr lang="en-IN" sz="2000" b="1" dirty="0">
                <a:solidFill>
                  <a:srgbClr val="204EE0"/>
                </a:solidFill>
                <a:latin typeface="Calibri" panose="020F0502020204030204" pitchFamily="34" charset="0"/>
                <a:ea typeface="Calibri" panose="020F0502020204030204" pitchFamily="34" charset="0"/>
                <a:cs typeface="Calibri" panose="020F0502020204030204" pitchFamily="34" charset="0"/>
              </a:rPr>
              <a:t> </a:t>
            </a:r>
            <a:r>
              <a:rPr lang="en-IN" sz="2000" b="1" dirty="0" err="1">
                <a:solidFill>
                  <a:srgbClr val="204EE0"/>
                </a:solidFill>
                <a:latin typeface="Calibri" panose="020F0502020204030204" pitchFamily="34" charset="0"/>
                <a:ea typeface="Calibri" panose="020F0502020204030204" pitchFamily="34" charset="0"/>
                <a:cs typeface="Calibri" panose="020F0502020204030204" pitchFamily="34" charset="0"/>
              </a:rPr>
              <a:t>Dootika</a:t>
            </a:r>
            <a:r>
              <a:rPr lang="en-IN" sz="2000" b="1" dirty="0">
                <a:solidFill>
                  <a:srgbClr val="204EE0"/>
                </a:solidFill>
                <a:latin typeface="Calibri" panose="020F0502020204030204" pitchFamily="34" charset="0"/>
                <a:ea typeface="Calibri" panose="020F0502020204030204" pitchFamily="34" charset="0"/>
                <a:cs typeface="Calibri" panose="020F0502020204030204" pitchFamily="34" charset="0"/>
              </a:rPr>
              <a:t> Vats is thinking of opening a travel and tourism based company in India. She wants to know the secret ingredient to make it a hit. We, the people of Group 9 Consulting Pvt Ltd are going to help her find that. We would like to provide compelling reasons why this decision could be a complete game changer for her organization. Her</a:t>
            </a:r>
            <a:r>
              <a:rPr lang="en-US" sz="2000" b="1" dirty="0">
                <a:solidFill>
                  <a:srgbClr val="204EE0"/>
                </a:solidFill>
                <a:latin typeface="Calibri" panose="020F0502020204030204" pitchFamily="34" charset="0"/>
                <a:ea typeface="Calibri" panose="020F0502020204030204" pitchFamily="34" charset="0"/>
                <a:cs typeface="Calibri" panose="020F0502020204030204" pitchFamily="34" charset="0"/>
              </a:rPr>
              <a:t> investment has the potential not only to yield profitable returns but also to make a positive difference in the lives of millions while aligning with the global trends shaping the future of travel and tourism.</a:t>
            </a:r>
            <a:endParaRPr lang="en-IN" sz="2000" b="1" dirty="0">
              <a:solidFill>
                <a:srgbClr val="204EE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3436877"/>
      </p:ext>
    </p:extLst>
  </p:cSld>
  <p:clrMapOvr>
    <a:masterClrMapping/>
  </p:clrMapOvr>
  <mc:AlternateContent xmlns:mc="http://schemas.openxmlformats.org/markup-compatibility/2006" xmlns:p14="http://schemas.microsoft.com/office/powerpoint/2010/main">
    <mc:Choice Requires="p14">
      <p:transition spd="slow" p14:dur="1500" advTm="4087">
        <p:split orient="vert"/>
      </p:transition>
    </mc:Choice>
    <mc:Fallback xmlns="">
      <p:transition spd="slow" advTm="4087">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ADCDC97-9429-3F4E-3A34-4BD9F58A7279}"/>
              </a:ext>
            </a:extLst>
          </p:cNvPr>
          <p:cNvSpPr>
            <a:spLocks noGrp="1"/>
          </p:cNvSpPr>
          <p:nvPr>
            <p:ph type="ftr" sz="quarter" idx="11"/>
          </p:nvPr>
        </p:nvSpPr>
        <p:spPr>
          <a:xfrm>
            <a:off x="396240" y="264160"/>
            <a:ext cx="11379200" cy="467360"/>
          </a:xfrm>
        </p:spPr>
        <p:txBody>
          <a:bodyPr/>
          <a:lstStyle/>
          <a:p>
            <a:r>
              <a:rPr lang="en-US" sz="2400" b="1" i="1" dirty="0">
                <a:latin typeface="Comic Sans MS" panose="030F0702030302020204" pitchFamily="66" charset="0"/>
              </a:rPr>
              <a:t>FOREIGN EXCHANGE EARNINGS FROM TOURISM (1997 – 2020)</a:t>
            </a:r>
          </a:p>
        </p:txBody>
      </p:sp>
      <p:pic>
        <p:nvPicPr>
          <p:cNvPr id="4" name="Picture 3">
            <a:extLst>
              <a:ext uri="{FF2B5EF4-FFF2-40B4-BE49-F238E27FC236}">
                <a16:creationId xmlns:a16="http://schemas.microsoft.com/office/drawing/2014/main" id="{67C5B912-D7E2-CF59-4318-9CDE54AA9E38}"/>
              </a:ext>
            </a:extLst>
          </p:cNvPr>
          <p:cNvPicPr>
            <a:picLocks noChangeAspect="1"/>
          </p:cNvPicPr>
          <p:nvPr/>
        </p:nvPicPr>
        <p:blipFill>
          <a:blip r:embed="rId2"/>
          <a:stretch>
            <a:fillRect/>
          </a:stretch>
        </p:blipFill>
        <p:spPr>
          <a:xfrm>
            <a:off x="995679" y="978811"/>
            <a:ext cx="10505441" cy="5409232"/>
          </a:xfrm>
          <a:prstGeom prst="rect">
            <a:avLst/>
          </a:prstGeom>
        </p:spPr>
      </p:pic>
    </p:spTree>
    <p:extLst>
      <p:ext uri="{BB962C8B-B14F-4D97-AF65-F5344CB8AC3E}">
        <p14:creationId xmlns:p14="http://schemas.microsoft.com/office/powerpoint/2010/main" val="4161088200"/>
      </p:ext>
    </p:extLst>
  </p:cSld>
  <p:clrMapOvr>
    <a:masterClrMapping/>
  </p:clrMapOvr>
  <mc:AlternateContent xmlns:mc="http://schemas.openxmlformats.org/markup-compatibility/2006" xmlns:p14="http://schemas.microsoft.com/office/powerpoint/2010/main">
    <mc:Choice Requires="p14">
      <p:transition spd="slow" p14:dur="1500" advTm="4170">
        <p:split orient="vert"/>
      </p:transition>
    </mc:Choice>
    <mc:Fallback xmlns="">
      <p:transition spd="slow" advTm="4170">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0F47CB4-3CC7-2F5A-37C0-492C239BC9F2}"/>
              </a:ext>
            </a:extLst>
          </p:cNvPr>
          <p:cNvSpPr txBox="1"/>
          <p:nvPr/>
        </p:nvSpPr>
        <p:spPr>
          <a:xfrm>
            <a:off x="2540000" y="2336800"/>
            <a:ext cx="7081520" cy="2554545"/>
          </a:xfrm>
          <a:prstGeom prst="rect">
            <a:avLst/>
          </a:prstGeom>
          <a:noFill/>
        </p:spPr>
        <p:txBody>
          <a:bodyPr wrap="square" rtlCol="0">
            <a:spAutoFit/>
          </a:bodyPr>
          <a:lstStyle/>
          <a:p>
            <a:r>
              <a:rPr lang="en-IN" sz="2000" b="1" i="1" dirty="0">
                <a:latin typeface="Calibri" panose="020F0502020204030204" pitchFamily="34" charset="0"/>
                <a:ea typeface="Calibri" panose="020F0502020204030204" pitchFamily="34" charset="0"/>
                <a:cs typeface="Calibri" panose="020F0502020204030204" pitchFamily="34" charset="0"/>
              </a:rPr>
              <a:t>We can see from the graph that as time increases the foreign exchange earnings increases along  with the number of  foreign tourists arriving in India from 1997 to 2019.</a:t>
            </a:r>
          </a:p>
          <a:p>
            <a:r>
              <a:rPr lang="en-IN" sz="2000" b="1" i="1" dirty="0">
                <a:latin typeface="Calibri" panose="020F0502020204030204" pitchFamily="34" charset="0"/>
                <a:ea typeface="Calibri" panose="020F0502020204030204" pitchFamily="34" charset="0"/>
                <a:cs typeface="Calibri" panose="020F0502020204030204" pitchFamily="34" charset="0"/>
              </a:rPr>
              <a:t>However, there is a sudden depression in the year 2020. Due to COVID, the number of foreign tourists arriving in India decreased, resulting in significant drop in earnings. As things got better, the number of arrivals is expected to increase. </a:t>
            </a:r>
          </a:p>
          <a:p>
            <a:endParaRPr lang="en-IN" sz="2000" b="1" i="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6370143"/>
      </p:ext>
    </p:extLst>
  </p:cSld>
  <p:clrMapOvr>
    <a:masterClrMapping/>
  </p:clrMapOvr>
  <mc:AlternateContent xmlns:mc="http://schemas.openxmlformats.org/markup-compatibility/2006" xmlns:p14="http://schemas.microsoft.com/office/powerpoint/2010/main">
    <mc:Choice Requires="p14">
      <p:transition spd="slow" p14:dur="1500" advTm="2945">
        <p:split orient="vert"/>
      </p:transition>
    </mc:Choice>
    <mc:Fallback xmlns="">
      <p:transition spd="slow" advTm="2945">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691ED49-A6C2-140A-EAC5-130644E824DC}"/>
              </a:ext>
            </a:extLst>
          </p:cNvPr>
          <p:cNvSpPr>
            <a:spLocks noGrp="1"/>
          </p:cNvSpPr>
          <p:nvPr>
            <p:ph type="ftr" sz="quarter" idx="11"/>
          </p:nvPr>
        </p:nvSpPr>
        <p:spPr>
          <a:xfrm>
            <a:off x="243840" y="294640"/>
            <a:ext cx="11663680" cy="477520"/>
          </a:xfrm>
        </p:spPr>
        <p:txBody>
          <a:bodyPr/>
          <a:lstStyle/>
          <a:p>
            <a:r>
              <a:rPr lang="en-US" sz="2400" b="1" i="1" dirty="0">
                <a:latin typeface="Comic Sans MS" panose="030F0702030302020204" pitchFamily="66" charset="0"/>
                <a:ea typeface="Calibri" panose="020F0502020204030204" pitchFamily="34" charset="0"/>
                <a:cs typeface="Calibri" panose="020F0502020204030204" pitchFamily="34" charset="0"/>
              </a:rPr>
              <a:t>TOP 10 STATES/UTs OF INDIA IN NUMBER OF DOMESTIC TOURIST VISITS - </a:t>
            </a:r>
          </a:p>
        </p:txBody>
      </p:sp>
      <p:pic>
        <p:nvPicPr>
          <p:cNvPr id="7" name="Picture 6">
            <a:extLst>
              <a:ext uri="{FF2B5EF4-FFF2-40B4-BE49-F238E27FC236}">
                <a16:creationId xmlns:a16="http://schemas.microsoft.com/office/drawing/2014/main" id="{50056160-D0E0-208A-68E3-173EC2182CD8}"/>
              </a:ext>
            </a:extLst>
          </p:cNvPr>
          <p:cNvPicPr>
            <a:picLocks noChangeAspect="1"/>
          </p:cNvPicPr>
          <p:nvPr/>
        </p:nvPicPr>
        <p:blipFill>
          <a:blip r:embed="rId2"/>
          <a:stretch>
            <a:fillRect/>
          </a:stretch>
        </p:blipFill>
        <p:spPr>
          <a:xfrm>
            <a:off x="2514917" y="1066285"/>
            <a:ext cx="7304405" cy="5639315"/>
          </a:xfrm>
          <a:prstGeom prst="rect">
            <a:avLst/>
          </a:prstGeom>
        </p:spPr>
      </p:pic>
    </p:spTree>
    <p:extLst>
      <p:ext uri="{BB962C8B-B14F-4D97-AF65-F5344CB8AC3E}">
        <p14:creationId xmlns:p14="http://schemas.microsoft.com/office/powerpoint/2010/main" val="912970854"/>
      </p:ext>
    </p:extLst>
  </p:cSld>
  <p:clrMapOvr>
    <a:masterClrMapping/>
  </p:clrMapOvr>
  <mc:AlternateContent xmlns:mc="http://schemas.openxmlformats.org/markup-compatibility/2006" xmlns:p14="http://schemas.microsoft.com/office/powerpoint/2010/main">
    <mc:Choice Requires="p14">
      <p:transition spd="slow" p14:dur="1500" advTm="3491">
        <p:split orient="vert"/>
      </p:transition>
    </mc:Choice>
    <mc:Fallback xmlns="">
      <p:transition spd="slow" advTm="3491">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5BD29F-85ED-BD56-26E4-DEDB39D6BD5A}"/>
              </a:ext>
            </a:extLst>
          </p:cNvPr>
          <p:cNvSpPr txBox="1"/>
          <p:nvPr/>
        </p:nvSpPr>
        <p:spPr>
          <a:xfrm>
            <a:off x="2448560" y="1920240"/>
            <a:ext cx="7386320" cy="4370427"/>
          </a:xfrm>
          <a:prstGeom prst="rect">
            <a:avLst/>
          </a:prstGeom>
          <a:noFill/>
        </p:spPr>
        <p:txBody>
          <a:bodyPr wrap="square" rtlCol="0">
            <a:spAutoFit/>
          </a:bodyPr>
          <a:lstStyle/>
          <a:p>
            <a:r>
              <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The most popular tourist destinations among domestic travellers are-</a:t>
            </a:r>
          </a:p>
          <a:p>
            <a:endPar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UTTAR PRADESH (27%)</a:t>
            </a:r>
          </a:p>
          <a:p>
            <a:pPr marL="285750" indent="-285750">
              <a:buFont typeface="Arial" panose="020B0604020202020204" pitchFamily="34" charset="0"/>
              <a:buChar char="•"/>
            </a:pPr>
            <a:r>
              <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TAMIL NADU (24%)</a:t>
            </a:r>
          </a:p>
          <a:p>
            <a:pPr marL="285750" indent="-285750">
              <a:buFont typeface="Arial" panose="020B0604020202020204" pitchFamily="34" charset="0"/>
              <a:buChar char="•"/>
            </a:pPr>
            <a:r>
              <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ANDHRA PRADESH (12%)</a:t>
            </a:r>
          </a:p>
          <a:p>
            <a:pPr marL="285750" indent="-285750">
              <a:buFont typeface="Arial" panose="020B0604020202020204" pitchFamily="34" charset="0"/>
              <a:buChar char="•"/>
            </a:pPr>
            <a:r>
              <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KARNATAKA (11%)</a:t>
            </a:r>
          </a:p>
          <a:p>
            <a:pPr marL="285750" indent="-285750">
              <a:buFont typeface="Arial" panose="020B0604020202020204" pitchFamily="34" charset="0"/>
              <a:buChar char="•"/>
            </a:pPr>
            <a:r>
              <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MAHARASHTRA (7%)</a:t>
            </a:r>
          </a:p>
          <a:p>
            <a:pPr marL="285750" indent="-285750">
              <a:buFont typeface="Arial" panose="020B0604020202020204" pitchFamily="34" charset="0"/>
              <a:buChar char="•"/>
            </a:pPr>
            <a:r>
              <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WEST BENGAL (5%)</a:t>
            </a:r>
          </a:p>
          <a:p>
            <a:pPr marL="285750" indent="-285750">
              <a:buFont typeface="Arial" panose="020B0604020202020204" pitchFamily="34" charset="0"/>
              <a:buChar char="•"/>
            </a:pPr>
            <a:r>
              <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MADHYA PRADESH (4%)</a:t>
            </a:r>
          </a:p>
          <a:p>
            <a:pPr marL="285750" indent="-285750">
              <a:buFont typeface="Arial" panose="020B0604020202020204" pitchFamily="34" charset="0"/>
              <a:buChar char="•"/>
            </a:pPr>
            <a:r>
              <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TELENGANA (4%)</a:t>
            </a:r>
          </a:p>
          <a:p>
            <a:pPr marL="285750" indent="-285750">
              <a:buFont typeface="Arial" panose="020B0604020202020204" pitchFamily="34" charset="0"/>
              <a:buChar char="•"/>
            </a:pPr>
            <a:r>
              <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GUJARAT (3%)</a:t>
            </a:r>
          </a:p>
          <a:p>
            <a:pPr marL="285750" indent="-285750">
              <a:buFont typeface="Arial" panose="020B0604020202020204" pitchFamily="34" charset="0"/>
              <a:buChar char="•"/>
            </a:pPr>
            <a:r>
              <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RAJASTHAN (3%)</a:t>
            </a:r>
          </a:p>
          <a:p>
            <a:endParaRPr lang="en-IN" dirty="0"/>
          </a:p>
        </p:txBody>
      </p:sp>
    </p:spTree>
    <p:extLst>
      <p:ext uri="{BB962C8B-B14F-4D97-AF65-F5344CB8AC3E}">
        <p14:creationId xmlns:p14="http://schemas.microsoft.com/office/powerpoint/2010/main" val="601395608"/>
      </p:ext>
    </p:extLst>
  </p:cSld>
  <p:clrMapOvr>
    <a:masterClrMapping/>
  </p:clrMapOvr>
  <mc:AlternateContent xmlns:mc="http://schemas.openxmlformats.org/markup-compatibility/2006" xmlns:p14="http://schemas.microsoft.com/office/powerpoint/2010/main">
    <mc:Choice Requires="p14">
      <p:transition spd="slow" p14:dur="1500" advTm="2701">
        <p:split orient="vert"/>
      </p:transition>
    </mc:Choice>
    <mc:Fallback xmlns="">
      <p:transition spd="slow" advTm="2701">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373BA6-2264-332F-9A93-A90234F79CED}"/>
              </a:ext>
            </a:extLst>
          </p:cNvPr>
          <p:cNvPicPr>
            <a:picLocks noChangeAspect="1"/>
          </p:cNvPicPr>
          <p:nvPr/>
        </p:nvPicPr>
        <p:blipFill>
          <a:blip r:embed="rId2"/>
          <a:stretch>
            <a:fillRect/>
          </a:stretch>
        </p:blipFill>
        <p:spPr>
          <a:xfrm>
            <a:off x="745785" y="1369478"/>
            <a:ext cx="10700430" cy="5358574"/>
          </a:xfrm>
          <a:prstGeom prst="rect">
            <a:avLst/>
          </a:prstGeom>
        </p:spPr>
      </p:pic>
      <p:sp>
        <p:nvSpPr>
          <p:cNvPr id="7" name="TextBox 6">
            <a:extLst>
              <a:ext uri="{FF2B5EF4-FFF2-40B4-BE49-F238E27FC236}">
                <a16:creationId xmlns:a16="http://schemas.microsoft.com/office/drawing/2014/main" id="{969316CF-F1DC-1F85-B3C0-6EF245838A3D}"/>
              </a:ext>
            </a:extLst>
          </p:cNvPr>
          <p:cNvSpPr txBox="1"/>
          <p:nvPr/>
        </p:nvSpPr>
        <p:spPr>
          <a:xfrm>
            <a:off x="599440" y="426720"/>
            <a:ext cx="10993120" cy="830997"/>
          </a:xfrm>
          <a:prstGeom prst="rect">
            <a:avLst/>
          </a:prstGeom>
          <a:noFill/>
        </p:spPr>
        <p:txBody>
          <a:bodyPr wrap="square" rtlCol="0">
            <a:spAutoFit/>
          </a:bodyPr>
          <a:lstStyle/>
          <a:p>
            <a:r>
              <a:rPr lang="en-US" sz="2400" b="1" i="1" dirty="0">
                <a:solidFill>
                  <a:schemeClr val="accent6"/>
                </a:solidFill>
                <a:latin typeface="Comic Sans MS" panose="030F0702030302020204" pitchFamily="66" charset="0"/>
                <a:ea typeface="Calibri" panose="020F0502020204030204" pitchFamily="34" charset="0"/>
                <a:cs typeface="Calibri" panose="020F0502020204030204" pitchFamily="34" charset="0"/>
              </a:rPr>
              <a:t>TOP 10 STATES/UTs OF INDIA IN NUMBER OF FOREIGN TOURIST VISITS - </a:t>
            </a:r>
          </a:p>
        </p:txBody>
      </p:sp>
    </p:spTree>
    <p:extLst>
      <p:ext uri="{BB962C8B-B14F-4D97-AF65-F5344CB8AC3E}">
        <p14:creationId xmlns:p14="http://schemas.microsoft.com/office/powerpoint/2010/main" val="1209409058"/>
      </p:ext>
    </p:extLst>
  </p:cSld>
  <p:clrMapOvr>
    <a:masterClrMapping/>
  </p:clrMapOvr>
  <mc:AlternateContent xmlns:mc="http://schemas.openxmlformats.org/markup-compatibility/2006" xmlns:p14="http://schemas.microsoft.com/office/powerpoint/2010/main">
    <mc:Choice Requires="p14">
      <p:transition spd="slow" p14:dur="1500" advTm="1336">
        <p:split orient="vert"/>
      </p:transition>
    </mc:Choice>
    <mc:Fallback xmlns="">
      <p:transition spd="slow" advTm="1336">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81C218-5FE6-C718-5AD8-FD1CD9F8F73F}"/>
              </a:ext>
            </a:extLst>
          </p:cNvPr>
          <p:cNvSpPr txBox="1"/>
          <p:nvPr/>
        </p:nvSpPr>
        <p:spPr>
          <a:xfrm>
            <a:off x="1889760" y="1920240"/>
            <a:ext cx="8829040" cy="3785652"/>
          </a:xfrm>
          <a:prstGeom prst="rect">
            <a:avLst/>
          </a:prstGeom>
          <a:noFill/>
        </p:spPr>
        <p:txBody>
          <a:bodyPr wrap="square" rtlCol="0">
            <a:spAutoFit/>
          </a:bodyPr>
          <a:lstStyle/>
          <a:p>
            <a:r>
              <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The most popular tourist destinations among foreign travellers are- </a:t>
            </a:r>
          </a:p>
          <a:p>
            <a:pPr marL="285750" indent="-285750">
              <a:buFont typeface="Arial" panose="020B0604020202020204" pitchFamily="34" charset="0"/>
              <a:buChar char="•"/>
            </a:pPr>
            <a:endPar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MAHARASHTRA (24%)</a:t>
            </a:r>
          </a:p>
          <a:p>
            <a:pPr marL="285750" indent="-285750">
              <a:buFont typeface="Arial" panose="020B0604020202020204" pitchFamily="34" charset="0"/>
              <a:buChar char="•"/>
            </a:pPr>
            <a:r>
              <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TAMIL NADU  (23%)</a:t>
            </a:r>
          </a:p>
          <a:p>
            <a:pPr marL="285750" indent="-285750">
              <a:buFont typeface="Arial" panose="020B0604020202020204" pitchFamily="34" charset="0"/>
              <a:buChar char="•"/>
            </a:pPr>
            <a:r>
              <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UTTAR PRADESH (14%)</a:t>
            </a:r>
          </a:p>
          <a:p>
            <a:pPr marL="285750" indent="-285750">
              <a:buFont typeface="Arial" panose="020B0604020202020204" pitchFamily="34" charset="0"/>
              <a:buChar char="•"/>
            </a:pPr>
            <a:r>
              <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DELHI (11%)</a:t>
            </a:r>
          </a:p>
          <a:p>
            <a:pPr marL="285750" indent="-285750">
              <a:buFont typeface="Arial" panose="020B0604020202020204" pitchFamily="34" charset="0"/>
              <a:buChar char="•"/>
            </a:pPr>
            <a:r>
              <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RAJASTHAN (7%)</a:t>
            </a:r>
          </a:p>
          <a:p>
            <a:pPr marL="285750" indent="-285750">
              <a:buFont typeface="Arial" panose="020B0604020202020204" pitchFamily="34" charset="0"/>
              <a:buChar char="•"/>
            </a:pPr>
            <a:r>
              <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WEST BENGAL (7%)</a:t>
            </a:r>
          </a:p>
          <a:p>
            <a:pPr marL="285750" indent="-285750">
              <a:buFont typeface="Arial" panose="020B0604020202020204" pitchFamily="34" charset="0"/>
              <a:buChar char="•"/>
            </a:pPr>
            <a:r>
              <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KERALA (5%)</a:t>
            </a:r>
          </a:p>
          <a:p>
            <a:pPr marL="285750" indent="-285750">
              <a:buFont typeface="Arial" panose="020B0604020202020204" pitchFamily="34" charset="0"/>
              <a:buChar char="•"/>
            </a:pPr>
            <a:r>
              <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BIHAR (4%)</a:t>
            </a:r>
          </a:p>
          <a:p>
            <a:pPr marL="285750" indent="-285750">
              <a:buFont typeface="Arial" panose="020B0604020202020204" pitchFamily="34" charset="0"/>
              <a:buChar char="•"/>
            </a:pPr>
            <a:r>
              <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KARNATAKA (3%)</a:t>
            </a:r>
          </a:p>
          <a:p>
            <a:pPr marL="285750" indent="-285750">
              <a:buFont typeface="Arial" panose="020B0604020202020204" pitchFamily="34" charset="0"/>
              <a:buChar char="•"/>
            </a:pPr>
            <a:r>
              <a:rPr lang="en-IN" sz="2000" b="1" i="1" dirty="0">
                <a:solidFill>
                  <a:schemeClr val="accent6"/>
                </a:solidFill>
                <a:latin typeface="Calibri" panose="020F0502020204030204" pitchFamily="34" charset="0"/>
                <a:ea typeface="Calibri" panose="020F0502020204030204" pitchFamily="34" charset="0"/>
                <a:cs typeface="Calibri" panose="020F0502020204030204" pitchFamily="34" charset="0"/>
              </a:rPr>
              <a:t>GOA (3%)</a:t>
            </a:r>
            <a:endParaRPr lang="en-IN" b="1" i="1"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7817269"/>
      </p:ext>
    </p:extLst>
  </p:cSld>
  <p:clrMapOvr>
    <a:masterClrMapping/>
  </p:clrMapOvr>
  <mc:AlternateContent xmlns:mc="http://schemas.openxmlformats.org/markup-compatibility/2006" xmlns:p14="http://schemas.microsoft.com/office/powerpoint/2010/main">
    <mc:Choice Requires="p14">
      <p:transition spd="slow" p14:dur="1500" advTm="1177">
        <p:split orient="vert"/>
      </p:transition>
    </mc:Choice>
    <mc:Fallback xmlns="">
      <p:transition spd="slow" advTm="1177">
        <p:split orient="vert"/>
      </p:transition>
    </mc:Fallback>
  </mc:AlternateContent>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060146-7700-4F6C-986B-89E3839BD4ED}">
  <ds:schemaRefs>
    <ds:schemaRef ds:uri="http://schemas.microsoft.com/sharepoint/v3/contenttype/forms"/>
  </ds:schemaRefs>
</ds:datastoreItem>
</file>

<file path=customXml/itemProps3.xml><?xml version="1.0" encoding="utf-8"?>
<ds:datastoreItem xmlns:ds="http://schemas.openxmlformats.org/officeDocument/2006/customXml" ds:itemID="{D235FEF8-1733-4347-95CE-3BB62B2B8D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{7C542B9E-4ACD-45DD-B263-06DF4364F0EB}tf78438558_win32</Template>
  <TotalTime>679</TotalTime>
  <Words>1289</Words>
  <Application>Microsoft Office PowerPoint</Application>
  <PresentationFormat>Widescreen</PresentationFormat>
  <Paragraphs>76</Paragraphs>
  <Slides>19</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Algerian</vt:lpstr>
      <vt:lpstr>Arial</vt:lpstr>
      <vt:lpstr>Arial Black</vt:lpstr>
      <vt:lpstr>Calibri</vt:lpstr>
      <vt:lpstr>Cambria</vt:lpstr>
      <vt:lpstr>Comic Sans MS</vt:lpstr>
      <vt:lpstr>Sabon Next LT</vt:lpstr>
      <vt:lpstr>Söhne</vt:lpstr>
      <vt:lpstr>Office Theme</vt:lpstr>
      <vt:lpstr>Travel  &amp; Tourism</vt:lpstr>
      <vt:lpstr>UNRAVELING THE SIGNIFICANCE OF CHOOSING TRAVEL &amp; TOURISM AS OUR PROJECT FOCUS-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&amp; Tourism</dc:title>
  <dc:subject/>
  <dc:creator>boseahana01@gmail.com</dc:creator>
  <cp:lastModifiedBy>boseahana01@gmail.com</cp:lastModifiedBy>
  <cp:revision>9</cp:revision>
  <dcterms:created xsi:type="dcterms:W3CDTF">2023-11-06T19:26:37Z</dcterms:created>
  <dcterms:modified xsi:type="dcterms:W3CDTF">2023-11-08T20:47:14Z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